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68" r:id="rId4"/>
    <p:sldId id="258" r:id="rId5"/>
    <p:sldId id="269" r:id="rId6"/>
    <p:sldId id="259" r:id="rId7"/>
    <p:sldId id="272" r:id="rId8"/>
    <p:sldId id="267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4625D-E893-4FEE-862E-8754F3C8397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CA594A9-E0D7-4409-981C-0A95C40BCC6D}">
      <dgm:prSet/>
      <dgm:spPr/>
      <dgm:t>
        <a:bodyPr/>
        <a:lstStyle/>
        <a:p>
          <a:r>
            <a:rPr lang="en-GB"/>
            <a:t>How will we pay the grant?</a:t>
          </a:r>
          <a:endParaRPr lang="en-US"/>
        </a:p>
      </dgm:t>
    </dgm:pt>
    <dgm:pt modelId="{B9C09251-21C0-48EC-8DBF-E60DC84966D6}" type="parTrans" cxnId="{29117D58-701B-4997-9BED-BC70A2DADF6B}">
      <dgm:prSet/>
      <dgm:spPr/>
      <dgm:t>
        <a:bodyPr/>
        <a:lstStyle/>
        <a:p>
          <a:endParaRPr lang="en-US"/>
        </a:p>
      </dgm:t>
    </dgm:pt>
    <dgm:pt modelId="{D1D71ACC-8C62-4890-A3A9-4D6CDFAD4C0E}" type="sibTrans" cxnId="{29117D58-701B-4997-9BED-BC70A2DADF6B}">
      <dgm:prSet/>
      <dgm:spPr/>
      <dgm:t>
        <a:bodyPr/>
        <a:lstStyle/>
        <a:p>
          <a:endParaRPr lang="en-US"/>
        </a:p>
      </dgm:t>
    </dgm:pt>
    <dgm:pt modelId="{4C7CB2C0-BCF0-4D1B-B212-F158EBD954BA}">
      <dgm:prSet/>
      <dgm:spPr/>
      <dgm:t>
        <a:bodyPr/>
        <a:lstStyle/>
        <a:p>
          <a:r>
            <a:rPr lang="en-GB"/>
            <a:t>What is it dependant on?</a:t>
          </a:r>
          <a:endParaRPr lang="en-US"/>
        </a:p>
      </dgm:t>
    </dgm:pt>
    <dgm:pt modelId="{0F2FBD22-664A-45C1-859F-391AD6D9E88D}" type="parTrans" cxnId="{0EC10D14-44EE-4B7F-AE6B-947F42E0CAF6}">
      <dgm:prSet/>
      <dgm:spPr/>
      <dgm:t>
        <a:bodyPr/>
        <a:lstStyle/>
        <a:p>
          <a:endParaRPr lang="en-US"/>
        </a:p>
      </dgm:t>
    </dgm:pt>
    <dgm:pt modelId="{A6772BF1-7546-45C6-AA2E-4C22FFAA2AAA}" type="sibTrans" cxnId="{0EC10D14-44EE-4B7F-AE6B-947F42E0CAF6}">
      <dgm:prSet/>
      <dgm:spPr/>
      <dgm:t>
        <a:bodyPr/>
        <a:lstStyle/>
        <a:p>
          <a:endParaRPr lang="en-US"/>
        </a:p>
      </dgm:t>
    </dgm:pt>
    <dgm:pt modelId="{9409BE63-729E-483C-9262-BE689584549D}">
      <dgm:prSet/>
      <dgm:spPr/>
      <dgm:t>
        <a:bodyPr/>
        <a:lstStyle/>
        <a:p>
          <a:r>
            <a:rPr lang="en-GB"/>
            <a:t>How do we monitor and evaluate performance?</a:t>
          </a:r>
          <a:endParaRPr lang="en-US"/>
        </a:p>
      </dgm:t>
    </dgm:pt>
    <dgm:pt modelId="{D66BACAF-89E9-42BD-B4F8-0144C36B7AD0}" type="parTrans" cxnId="{204FE068-E9FF-47B9-98ED-6EE50BA6750B}">
      <dgm:prSet/>
      <dgm:spPr/>
      <dgm:t>
        <a:bodyPr/>
        <a:lstStyle/>
        <a:p>
          <a:endParaRPr lang="en-US"/>
        </a:p>
      </dgm:t>
    </dgm:pt>
    <dgm:pt modelId="{DCD7C0A8-95BC-435D-AB18-A15F0F09FF31}" type="sibTrans" cxnId="{204FE068-E9FF-47B9-98ED-6EE50BA6750B}">
      <dgm:prSet/>
      <dgm:spPr/>
      <dgm:t>
        <a:bodyPr/>
        <a:lstStyle/>
        <a:p>
          <a:endParaRPr lang="en-US"/>
        </a:p>
      </dgm:t>
    </dgm:pt>
    <dgm:pt modelId="{2213C801-580D-4BFF-9B50-3C7798DACEEA}">
      <dgm:prSet/>
      <dgm:spPr/>
      <dgm:t>
        <a:bodyPr/>
        <a:lstStyle/>
        <a:p>
          <a:r>
            <a:rPr lang="en-GB"/>
            <a:t>How will we report?</a:t>
          </a:r>
          <a:endParaRPr lang="en-US"/>
        </a:p>
      </dgm:t>
    </dgm:pt>
    <dgm:pt modelId="{346626B5-18C1-4BA6-A34E-3EAB96F248E7}" type="parTrans" cxnId="{75B7B97C-502B-4CB8-84DD-5E7B8F288270}">
      <dgm:prSet/>
      <dgm:spPr/>
      <dgm:t>
        <a:bodyPr/>
        <a:lstStyle/>
        <a:p>
          <a:endParaRPr lang="en-US"/>
        </a:p>
      </dgm:t>
    </dgm:pt>
    <dgm:pt modelId="{9A087831-6E4B-4BE7-B56A-50D53475CAC1}" type="sibTrans" cxnId="{75B7B97C-502B-4CB8-84DD-5E7B8F288270}">
      <dgm:prSet/>
      <dgm:spPr/>
      <dgm:t>
        <a:bodyPr/>
        <a:lstStyle/>
        <a:p>
          <a:endParaRPr lang="en-US"/>
        </a:p>
      </dgm:t>
    </dgm:pt>
    <dgm:pt modelId="{1FC93920-DD24-4CF5-A841-FD6C64860C4A}" type="pres">
      <dgm:prSet presAssocID="{59D4625D-E893-4FEE-862E-8754F3C83978}" presName="linear" presStyleCnt="0">
        <dgm:presLayoutVars>
          <dgm:animLvl val="lvl"/>
          <dgm:resizeHandles val="exact"/>
        </dgm:presLayoutVars>
      </dgm:prSet>
      <dgm:spPr/>
    </dgm:pt>
    <dgm:pt modelId="{09A0D565-4EF8-480B-848D-683ADECB9B81}" type="pres">
      <dgm:prSet presAssocID="{0CA594A9-E0D7-4409-981C-0A95C40BCC6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12AF03-7671-40E9-8267-C40187F0FEB8}" type="pres">
      <dgm:prSet presAssocID="{D1D71ACC-8C62-4890-A3A9-4D6CDFAD4C0E}" presName="spacer" presStyleCnt="0"/>
      <dgm:spPr/>
    </dgm:pt>
    <dgm:pt modelId="{E0B0AB17-F493-4F0B-AACE-C9AD966E1549}" type="pres">
      <dgm:prSet presAssocID="{4C7CB2C0-BCF0-4D1B-B212-F158EBD954B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29D0AA5-FDA0-41D0-8728-10A26359A380}" type="pres">
      <dgm:prSet presAssocID="{A6772BF1-7546-45C6-AA2E-4C22FFAA2AAA}" presName="spacer" presStyleCnt="0"/>
      <dgm:spPr/>
    </dgm:pt>
    <dgm:pt modelId="{A7DD055D-B8B9-4BB1-9DD2-85241A45FD10}" type="pres">
      <dgm:prSet presAssocID="{9409BE63-729E-483C-9262-BE689584549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BF4B9BB-BFD1-4AC9-B6FC-37929C5C20C7}" type="pres">
      <dgm:prSet presAssocID="{DCD7C0A8-95BC-435D-AB18-A15F0F09FF31}" presName="spacer" presStyleCnt="0"/>
      <dgm:spPr/>
    </dgm:pt>
    <dgm:pt modelId="{C4B229D5-9A91-4035-A3D4-B01D3D9A2E29}" type="pres">
      <dgm:prSet presAssocID="{2213C801-580D-4BFF-9B50-3C7798DACEE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EC10D14-44EE-4B7F-AE6B-947F42E0CAF6}" srcId="{59D4625D-E893-4FEE-862E-8754F3C83978}" destId="{4C7CB2C0-BCF0-4D1B-B212-F158EBD954BA}" srcOrd="1" destOrd="0" parTransId="{0F2FBD22-664A-45C1-859F-391AD6D9E88D}" sibTransId="{A6772BF1-7546-45C6-AA2E-4C22FFAA2AAA}"/>
    <dgm:cxn modelId="{99DE7E3B-601F-4FC4-976D-FE5E902F74BF}" type="presOf" srcId="{2213C801-580D-4BFF-9B50-3C7798DACEEA}" destId="{C4B229D5-9A91-4035-A3D4-B01D3D9A2E29}" srcOrd="0" destOrd="0" presId="urn:microsoft.com/office/officeart/2005/8/layout/vList2"/>
    <dgm:cxn modelId="{611CAA42-A368-470D-86A9-8ACFCF002118}" type="presOf" srcId="{4C7CB2C0-BCF0-4D1B-B212-F158EBD954BA}" destId="{E0B0AB17-F493-4F0B-AACE-C9AD966E1549}" srcOrd="0" destOrd="0" presId="urn:microsoft.com/office/officeart/2005/8/layout/vList2"/>
    <dgm:cxn modelId="{204FE068-E9FF-47B9-98ED-6EE50BA6750B}" srcId="{59D4625D-E893-4FEE-862E-8754F3C83978}" destId="{9409BE63-729E-483C-9262-BE689584549D}" srcOrd="2" destOrd="0" parTransId="{D66BACAF-89E9-42BD-B4F8-0144C36B7AD0}" sibTransId="{DCD7C0A8-95BC-435D-AB18-A15F0F09FF31}"/>
    <dgm:cxn modelId="{154CFE68-D02D-4B72-B743-C799862DA1AB}" type="presOf" srcId="{59D4625D-E893-4FEE-862E-8754F3C83978}" destId="{1FC93920-DD24-4CF5-A841-FD6C64860C4A}" srcOrd="0" destOrd="0" presId="urn:microsoft.com/office/officeart/2005/8/layout/vList2"/>
    <dgm:cxn modelId="{5B28C572-C8F6-47B5-9634-FA4074645E22}" type="presOf" srcId="{0CA594A9-E0D7-4409-981C-0A95C40BCC6D}" destId="{09A0D565-4EF8-480B-848D-683ADECB9B81}" srcOrd="0" destOrd="0" presId="urn:microsoft.com/office/officeart/2005/8/layout/vList2"/>
    <dgm:cxn modelId="{29117D58-701B-4997-9BED-BC70A2DADF6B}" srcId="{59D4625D-E893-4FEE-862E-8754F3C83978}" destId="{0CA594A9-E0D7-4409-981C-0A95C40BCC6D}" srcOrd="0" destOrd="0" parTransId="{B9C09251-21C0-48EC-8DBF-E60DC84966D6}" sibTransId="{D1D71ACC-8C62-4890-A3A9-4D6CDFAD4C0E}"/>
    <dgm:cxn modelId="{75B7B97C-502B-4CB8-84DD-5E7B8F288270}" srcId="{59D4625D-E893-4FEE-862E-8754F3C83978}" destId="{2213C801-580D-4BFF-9B50-3C7798DACEEA}" srcOrd="3" destOrd="0" parTransId="{346626B5-18C1-4BA6-A34E-3EAB96F248E7}" sibTransId="{9A087831-6E4B-4BE7-B56A-50D53475CAC1}"/>
    <dgm:cxn modelId="{DD76BC8A-CD97-45F8-AB8E-09E3B20752DD}" type="presOf" srcId="{9409BE63-729E-483C-9262-BE689584549D}" destId="{A7DD055D-B8B9-4BB1-9DD2-85241A45FD10}" srcOrd="0" destOrd="0" presId="urn:microsoft.com/office/officeart/2005/8/layout/vList2"/>
    <dgm:cxn modelId="{7536878A-ED1E-4555-B27C-D21717F5001B}" type="presParOf" srcId="{1FC93920-DD24-4CF5-A841-FD6C64860C4A}" destId="{09A0D565-4EF8-480B-848D-683ADECB9B81}" srcOrd="0" destOrd="0" presId="urn:microsoft.com/office/officeart/2005/8/layout/vList2"/>
    <dgm:cxn modelId="{E285FC74-9263-415B-BD2C-181B193926E2}" type="presParOf" srcId="{1FC93920-DD24-4CF5-A841-FD6C64860C4A}" destId="{0112AF03-7671-40E9-8267-C40187F0FEB8}" srcOrd="1" destOrd="0" presId="urn:microsoft.com/office/officeart/2005/8/layout/vList2"/>
    <dgm:cxn modelId="{B50876F8-7137-4034-A8AC-9A63E6A203E2}" type="presParOf" srcId="{1FC93920-DD24-4CF5-A841-FD6C64860C4A}" destId="{E0B0AB17-F493-4F0B-AACE-C9AD966E1549}" srcOrd="2" destOrd="0" presId="urn:microsoft.com/office/officeart/2005/8/layout/vList2"/>
    <dgm:cxn modelId="{E59E0483-FE79-4808-BB7A-D0BD6D501361}" type="presParOf" srcId="{1FC93920-DD24-4CF5-A841-FD6C64860C4A}" destId="{129D0AA5-FDA0-41D0-8728-10A26359A380}" srcOrd="3" destOrd="0" presId="urn:microsoft.com/office/officeart/2005/8/layout/vList2"/>
    <dgm:cxn modelId="{381293C7-D34A-484A-BE18-28E79110DE40}" type="presParOf" srcId="{1FC93920-DD24-4CF5-A841-FD6C64860C4A}" destId="{A7DD055D-B8B9-4BB1-9DD2-85241A45FD10}" srcOrd="4" destOrd="0" presId="urn:microsoft.com/office/officeart/2005/8/layout/vList2"/>
    <dgm:cxn modelId="{FDF02005-358E-47EA-9D85-D6CCF5CE2058}" type="presParOf" srcId="{1FC93920-DD24-4CF5-A841-FD6C64860C4A}" destId="{0BF4B9BB-BFD1-4AC9-B6FC-37929C5C20C7}" srcOrd="5" destOrd="0" presId="urn:microsoft.com/office/officeart/2005/8/layout/vList2"/>
    <dgm:cxn modelId="{4FA9408D-F494-4174-A326-E8D287ABAF18}" type="presParOf" srcId="{1FC93920-DD24-4CF5-A841-FD6C64860C4A}" destId="{C4B229D5-9A91-4035-A3D4-B01D3D9A2E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0D565-4EF8-480B-848D-683ADECB9B81}">
      <dsp:nvSpPr>
        <dsp:cNvPr id="0" name=""/>
        <dsp:cNvSpPr/>
      </dsp:nvSpPr>
      <dsp:spPr>
        <a:xfrm>
          <a:off x="0" y="46309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How will we pay the grant?</a:t>
          </a:r>
          <a:endParaRPr lang="en-US" sz="3200" kern="1200"/>
        </a:p>
      </dsp:txBody>
      <dsp:txXfrm>
        <a:off x="62055" y="108364"/>
        <a:ext cx="6542723" cy="1147095"/>
      </dsp:txXfrm>
    </dsp:sp>
    <dsp:sp modelId="{E0B0AB17-F493-4F0B-AACE-C9AD966E1549}">
      <dsp:nvSpPr>
        <dsp:cNvPr id="0" name=""/>
        <dsp:cNvSpPr/>
      </dsp:nvSpPr>
      <dsp:spPr>
        <a:xfrm>
          <a:off x="0" y="1409674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What is it dependant on?</a:t>
          </a:r>
          <a:endParaRPr lang="en-US" sz="3200" kern="1200"/>
        </a:p>
      </dsp:txBody>
      <dsp:txXfrm>
        <a:off x="62055" y="1471729"/>
        <a:ext cx="6542723" cy="1147095"/>
      </dsp:txXfrm>
    </dsp:sp>
    <dsp:sp modelId="{A7DD055D-B8B9-4BB1-9DD2-85241A45FD10}">
      <dsp:nvSpPr>
        <dsp:cNvPr id="0" name=""/>
        <dsp:cNvSpPr/>
      </dsp:nvSpPr>
      <dsp:spPr>
        <a:xfrm>
          <a:off x="0" y="2773040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How do we monitor and evaluate performance?</a:t>
          </a:r>
          <a:endParaRPr lang="en-US" sz="3200" kern="1200"/>
        </a:p>
      </dsp:txBody>
      <dsp:txXfrm>
        <a:off x="62055" y="2835095"/>
        <a:ext cx="6542723" cy="1147095"/>
      </dsp:txXfrm>
    </dsp:sp>
    <dsp:sp modelId="{C4B229D5-9A91-4035-A3D4-B01D3D9A2E29}">
      <dsp:nvSpPr>
        <dsp:cNvPr id="0" name=""/>
        <dsp:cNvSpPr/>
      </dsp:nvSpPr>
      <dsp:spPr>
        <a:xfrm>
          <a:off x="0" y="4136405"/>
          <a:ext cx="6666833" cy="127120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How will we report?</a:t>
          </a:r>
          <a:endParaRPr lang="en-US" sz="3200" kern="1200"/>
        </a:p>
      </dsp:txBody>
      <dsp:txXfrm>
        <a:off x="62055" y="4198460"/>
        <a:ext cx="6542723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A6F1-4334-4841-820B-C5C27BF2D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A6500-B863-4DF8-B424-AE3B6F971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28973-7182-4933-B710-3EBB491A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FA47A-BD6D-4C4E-AC0E-5B74BF44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4437F-83A7-4F02-A196-F2B18B18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48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7AB9-8EC1-4FFA-8449-0266CF633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BD372-5471-4227-A1CD-178B454AA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5F5F2-1523-4FA7-BAD1-82C316CA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0780-22A7-4FB4-8BF4-44E70AC5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AE84E-9912-4A30-A536-14DC3C8F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1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2A704-CBE5-45D2-9E2B-712360299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72342-25C2-4179-B904-F7E39D921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3ED0-5A6E-4707-A8D0-E4DCED11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2B8EF-0D20-4ACA-BD6C-EBBC8C25E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DB24-08BC-4BF9-8E27-73CC7A46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6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9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21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06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34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327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1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4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0C19-0C24-4366-A8F4-95F4821D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97327-41A8-466C-876C-B1D2652AA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5B25B-60B2-4AD2-B3A2-7A2547B7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6FCD6-D383-4942-AA25-18EC3307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E211-EF8E-445F-AE88-2A433FED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59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3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16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2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8D50-5698-4036-BB57-B19C8C3CF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CD1BE-0B00-4211-9B97-541B18558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648C1-0924-4EAB-B03E-56D36B1A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06B36-E67B-45F3-AB23-06AFEBE8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A4470-D0A5-4F35-B249-FA50E64E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05BC-0676-4B17-98EC-BA1F67FA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156F3-5137-404E-A528-874437425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68A48-3969-4066-969F-D0FFFCB1D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89BCE-A477-4A2A-96D5-FC99F31D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DC15C-0619-4DF4-974F-35D500FA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4531E-2991-4DFC-881B-6E8BF331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0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5B0B-F323-45D3-8B90-8473FDEB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E0F2B-BCFE-40BE-990F-4FA4B0C28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717CE-93CB-4A21-89DC-CB84E5B6C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6F00E-F7FC-4840-BA3A-8E86736EE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CED7B-93C0-4003-9E06-FDF146E3B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01C80-C19F-47D5-B3CD-3E83BF72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CFF69-ECF3-486B-AD23-E07E271D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F5DAA-1E10-4684-89AF-63135F87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4F6F-E67B-48B4-A770-B1F718DB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ABD3F-1B99-4750-AD0A-C3DFAC5E7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DF3F3A-BDDB-4733-A441-BCE9430E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4B983-A11F-4479-AA7B-A5D72EDA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5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03DD-0913-44E5-A883-3833A745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08FCD-8CFF-4F3E-BDBE-B2831240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ACC00-FD4C-43D5-8336-D50C303B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6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FE0A-D011-41B5-8B2F-7F786A98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6C42C-631A-4879-B4F3-FF863E4ED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32F97-5627-425A-BF23-9D9C36ED1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4B929-2067-48A2-81DF-1259DEC3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22E62-BEFB-46AC-90B1-AB2C6E11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B21F1-054A-487C-AEDB-763E980F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F95AE-05E6-4796-9106-F3CCB9DD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B1113-42E7-45CC-BF6E-B57DEDDA5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5F501-84D6-4882-861A-5D0E78B7A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A3266-BB56-4016-8349-EDD8E434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2EC15-6DFC-4944-AA61-5B6E1CD4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BDCD4-DBEC-4CED-8D34-2D972B67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2C48A-9102-4110-B5AB-56188E52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E951C-A765-4F23-897E-41963D940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DBBAE-1483-4270-8E0F-23C7747F6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29E10-98B6-497F-91E7-063FA9090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93619-5F1C-47C1-B83D-46D6FF2D3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6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9E39-3D17-43E5-821F-6086331E110A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D7F2-87BE-4345-A8CE-93A3A088B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A391-D641-4537-A785-F21F697AE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108" y="361408"/>
            <a:ext cx="10515600" cy="1325563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</a:rPr>
              <a:t>Priority Groups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FE77ED2-647D-4353-B5D6-AB4BE7FF30AF}"/>
              </a:ext>
            </a:extLst>
          </p:cNvPr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969645" y="1805175"/>
            <a:ext cx="5181600" cy="4351338"/>
          </a:xfrm>
          <a:prstGeom prst="rect">
            <a:avLst/>
          </a:prstGeom>
        </p:spPr>
        <p:txBody>
          <a:bodyPr rot="0" vert="horz" lIns="91440" tIns="45720" rIns="91440" bIns="45720" anchor="ctr" anchorCtr="0">
            <a:normAutofit/>
          </a:bodyPr>
          <a:lstStyle/>
          <a:p>
            <a:pPr marL="679450" indent="-450850" fontAlgn="base" hangingPunct="0">
              <a:spcAft>
                <a:spcPts val="600"/>
              </a:spcAft>
            </a:pPr>
            <a:endParaRPr lang="en-GB" sz="20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fontAlgn="base" hangingPunct="0">
              <a:spcAft>
                <a:spcPts val="600"/>
              </a:spcAft>
              <a:buNone/>
            </a:pPr>
            <a:endParaRPr lang="en-GB" sz="20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79450" indent="-450850" fontAlgn="base" hangingPunct="0">
              <a:spcAft>
                <a:spcPts val="600"/>
              </a:spcAft>
            </a:pPr>
            <a:endParaRPr lang="en-GB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7B16D-2E04-B4AE-5647-331418DD6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84" y="2385602"/>
            <a:ext cx="6328254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West Dunbartonshire NOLB and 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UK Shared Prosperity Fund – Information Session</a:t>
            </a:r>
          </a:p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4">
                    <a:lumMod val="50000"/>
                  </a:schemeClr>
                </a:solidFill>
              </a:rPr>
              <a:t>Clare Henry – Working 4U Coordinator </a:t>
            </a:r>
          </a:p>
          <a:p>
            <a:pPr marL="0" indent="0">
              <a:buNone/>
            </a:pPr>
            <a:endParaRPr lang="en-GB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638" y="1686971"/>
            <a:ext cx="4676070" cy="480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A8BA93-2805-CA1A-F0B8-2252D82D7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73" y="508122"/>
            <a:ext cx="3514838" cy="63182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FB757B8-6F4D-8286-5306-984B2094B9C6}"/>
              </a:ext>
            </a:extLst>
          </p:cNvPr>
          <p:cNvGrpSpPr/>
          <p:nvPr/>
        </p:nvGrpSpPr>
        <p:grpSpPr>
          <a:xfrm>
            <a:off x="3808094" y="243204"/>
            <a:ext cx="7526656" cy="1052196"/>
            <a:chOff x="0" y="0"/>
            <a:chExt cx="6747510" cy="6318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18E97BD-4588-F892-01BA-9E2A778AE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300" y="19050"/>
              <a:ext cx="1299210" cy="61150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592C7E7-058B-D969-C553-3E6D13F24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5725"/>
              <a:ext cx="1905000" cy="35941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1983290-561D-0B2D-A906-219423A2C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3350" y="19050"/>
              <a:ext cx="1104900" cy="61277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9DCE746-00EA-DAD7-6086-26D1B3E2E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700" y="0"/>
              <a:ext cx="1412240" cy="631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930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BB63D2-733C-4A89-A747-A844A9F5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</a:rPr>
              <a:t>Our Grant Outcomes and Principles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657FA3-1DAD-4DEF-8D89-C5835B9D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343" y="1891970"/>
            <a:ext cx="10313310" cy="45398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i="1" dirty="0"/>
              <a:t>Both Scottish and Local Government are committed to the shared ambition of No One Left Behind and to tackling child poverty through a person-centred approach that is more flexible and responsive to the changing labour market, tackles inequalities and grows Scotland’s economy is needed now more than ever to shape a collective economic and wellbeing response.</a:t>
            </a:r>
            <a:endParaRPr lang="en-GB" sz="2000" dirty="0"/>
          </a:p>
          <a:p>
            <a:pPr marL="0" indent="0">
              <a:buNone/>
            </a:pPr>
            <a:endParaRPr lang="en-GB" sz="2000" i="1" cap="all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i="1" cap="all" dirty="0">
                <a:cs typeface="Times New Roman" panose="02020603050405020304" pitchFamily="18" charset="0"/>
              </a:rPr>
              <a:t>Key Outcomes </a:t>
            </a:r>
          </a:p>
          <a:p>
            <a:pPr lvl="0"/>
            <a:r>
              <a:rPr lang="en-GB" sz="2000" dirty="0"/>
              <a:t>Inactive and unemployed residents entering employment </a:t>
            </a:r>
          </a:p>
          <a:p>
            <a:pPr lvl="0"/>
            <a:r>
              <a:rPr lang="en-GB" sz="2000" dirty="0"/>
              <a:t>Sustained employment for residents who have entered employment</a:t>
            </a:r>
          </a:p>
          <a:p>
            <a:pPr lvl="0"/>
            <a:r>
              <a:rPr lang="en-GB" sz="2000" dirty="0"/>
              <a:t>Improved labour market situation for those in employment</a:t>
            </a:r>
          </a:p>
          <a:p>
            <a:r>
              <a:rPr lang="en-GB" sz="2000" dirty="0"/>
              <a:t>Increasing income through employment for low-income families</a:t>
            </a:r>
          </a:p>
        </p:txBody>
      </p:sp>
    </p:spTree>
    <p:extLst>
      <p:ext uri="{BB962C8B-B14F-4D97-AF65-F5344CB8AC3E}">
        <p14:creationId xmlns:p14="http://schemas.microsoft.com/office/powerpoint/2010/main" val="3055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BB63D2-733C-4A89-A747-A844A9F5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</a:rPr>
              <a:t>Our Grant Outcomes and Principles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657FA3-1DAD-4DEF-8D89-C5835B9D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1" y="2318196"/>
            <a:ext cx="10313310" cy="453980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/>
              <a:t>6 NOLB Principles</a:t>
            </a:r>
          </a:p>
          <a:p>
            <a:r>
              <a:rPr lang="en-GB" sz="2000" dirty="0"/>
              <a:t> flexible and person-centred support</a:t>
            </a:r>
          </a:p>
          <a:p>
            <a:r>
              <a:rPr lang="en-GB" sz="2000" dirty="0"/>
              <a:t>Be more straightforward for people to navigate</a:t>
            </a:r>
          </a:p>
          <a:p>
            <a:r>
              <a:rPr lang="en-GB" sz="2000" dirty="0"/>
              <a:t>Be better integrated and aligned with other services, particularly with health, justice and housing provision </a:t>
            </a:r>
          </a:p>
          <a:p>
            <a:r>
              <a:rPr lang="en-GB" sz="2000" dirty="0"/>
              <a:t>Provide pathways into sustainable and fair work</a:t>
            </a:r>
          </a:p>
          <a:p>
            <a:r>
              <a:rPr lang="en-GB" sz="2000" dirty="0"/>
              <a:t>Be driven by evidence, including data and the experience of users</a:t>
            </a:r>
          </a:p>
          <a:p>
            <a:r>
              <a:rPr lang="en-GB" sz="2000" dirty="0"/>
              <a:t>Support more people – particularly those facing multiple barriers – to move into the right job, at the right time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91903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BB63D2-733C-4A89-A747-A844A9F5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Tackling Child Poverty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657FA3-1DAD-4DEF-8D89-C5835B9D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51" y="1801651"/>
            <a:ext cx="11772900" cy="5652698"/>
          </a:xfrm>
        </p:spPr>
        <p:txBody>
          <a:bodyPr anchor="ctr">
            <a:normAutofit fontScale="85000" lnSpcReduction="20000"/>
          </a:bodyPr>
          <a:lstStyle/>
          <a:p>
            <a:pPr marL="0" indent="0" algn="l">
              <a:buNone/>
            </a:pPr>
            <a:r>
              <a:rPr lang="en-GB" b="1" i="0" dirty="0">
                <a:solidFill>
                  <a:srgbClr val="006652"/>
                </a:solidFill>
                <a:effectLst/>
                <a:highlight>
                  <a:srgbClr val="FFFFFF"/>
                </a:highlight>
                <a:latin typeface="Segoe UI semibold" panose="020B0702040204020203" pitchFamily="34" charset="0"/>
              </a:rPr>
              <a:t>Stages 1-5 provision focussed on Parents</a:t>
            </a:r>
            <a:r>
              <a:rPr lang="en-GB" b="1" dirty="0">
                <a:solidFill>
                  <a:srgbClr val="006652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- </a:t>
            </a: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to support unemployed parents move towards and into work and to support low income employed parents to progress in the workplace. 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 The following priority family groups are most at risk of experiencing poverty and should be targeted, however support for parents would not just be limited to these groups.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Lone Parent families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Families with a young mother (aged under 25 years)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Minority ethnic families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Larger families (3 or more children)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Families with a Disabled Adult or Child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Families where the youngest child is under 1 year</a:t>
            </a:r>
          </a:p>
          <a:p>
            <a:pPr marL="0" indent="0" algn="l">
              <a:buNone/>
            </a:pPr>
            <a:endParaRPr lang="en-GB" b="0" i="0" dirty="0">
              <a:solidFill>
                <a:srgbClr val="111111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</a:rPr>
              <a:t>Bids are welcome to support parents across the stages of the employability pathway. 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70612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D29BB8-722E-4264-AF89-1AD3DC8F8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80495"/>
          </a:xfrm>
        </p:spPr>
        <p:txBody>
          <a:bodyPr anchor="ctr"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What Type of Provision Are We Looking For?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2756"/>
              </p:ext>
            </p:extLst>
          </p:nvPr>
        </p:nvGraphicFramePr>
        <p:xfrm>
          <a:off x="385762" y="1924821"/>
          <a:ext cx="11515726" cy="47045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1921">
                  <a:extLst>
                    <a:ext uri="{9D8B030D-6E8A-4147-A177-3AD203B41FA5}">
                      <a16:colId xmlns:a16="http://schemas.microsoft.com/office/drawing/2014/main" val="3309285543"/>
                    </a:ext>
                  </a:extLst>
                </a:gridCol>
                <a:gridCol w="2060444">
                  <a:extLst>
                    <a:ext uri="{9D8B030D-6E8A-4147-A177-3AD203B41FA5}">
                      <a16:colId xmlns:a16="http://schemas.microsoft.com/office/drawing/2014/main" val="2241665403"/>
                    </a:ext>
                  </a:extLst>
                </a:gridCol>
                <a:gridCol w="2448201">
                  <a:extLst>
                    <a:ext uri="{9D8B030D-6E8A-4147-A177-3AD203B41FA5}">
                      <a16:colId xmlns:a16="http://schemas.microsoft.com/office/drawing/2014/main" val="3114933068"/>
                    </a:ext>
                  </a:extLst>
                </a:gridCol>
                <a:gridCol w="2450555">
                  <a:extLst>
                    <a:ext uri="{9D8B030D-6E8A-4147-A177-3AD203B41FA5}">
                      <a16:colId xmlns:a16="http://schemas.microsoft.com/office/drawing/2014/main" val="2701597253"/>
                    </a:ext>
                  </a:extLst>
                </a:gridCol>
                <a:gridCol w="2114605">
                  <a:extLst>
                    <a:ext uri="{9D8B030D-6E8A-4147-A177-3AD203B41FA5}">
                      <a16:colId xmlns:a16="http://schemas.microsoft.com/office/drawing/2014/main" val="1508969546"/>
                    </a:ext>
                  </a:extLst>
                </a:gridCol>
              </a:tblGrid>
              <a:tr h="195323"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Stage</a:t>
                      </a:r>
                      <a:r>
                        <a:rPr lang="en-GB" sz="9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Stage</a:t>
                      </a:r>
                      <a:r>
                        <a:rPr lang="en-GB" sz="9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Stage</a:t>
                      </a:r>
                      <a:r>
                        <a:rPr lang="en-GB" sz="9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5ED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Stage</a:t>
                      </a:r>
                      <a:r>
                        <a:rPr lang="en-GB" sz="9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Stage</a:t>
                      </a:r>
                      <a:r>
                        <a:rPr lang="en-GB" sz="9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8378"/>
                  </a:ext>
                </a:extLst>
              </a:tr>
              <a:tr h="356995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Engagement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Assessment/Registration and Barrier Removal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Vocational</a:t>
                      </a:r>
                      <a:r>
                        <a:rPr lang="en-GB" sz="9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ctivity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5ED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844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Employer</a:t>
                      </a:r>
                      <a:r>
                        <a:rPr lang="en-GB" sz="900" b="1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ngagement</a:t>
                      </a:r>
                      <a:r>
                        <a:rPr lang="en-GB" sz="900" b="1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GB" sz="9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Job</a:t>
                      </a:r>
                      <a:r>
                        <a:rPr lang="en-GB" sz="900" b="1" spc="-2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Matching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55689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lang="en-GB" sz="900" b="1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r>
                        <a:rPr lang="en-GB" sz="900" b="1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</a:t>
                      </a:r>
                      <a:r>
                        <a:rPr lang="en-GB" sz="900" b="1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GB" sz="900" b="1" spc="-2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aftercare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4148"/>
                  </a:ext>
                </a:extLst>
              </a:tr>
              <a:tr h="4152262">
                <a:tc>
                  <a:txBody>
                    <a:bodyPr/>
                    <a:lstStyle/>
                    <a:p>
                      <a:pPr marL="67945" marR="32829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Engagement</a:t>
                      </a:r>
                      <a:r>
                        <a:rPr lang="en-GB" sz="900" spc="-3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through</a:t>
                      </a:r>
                      <a:r>
                        <a:rPr lang="en-GB" sz="900" spc="-2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targeted</a:t>
                      </a:r>
                      <a:r>
                        <a:rPr lang="en-GB" sz="900" spc="-2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outreach</a:t>
                      </a:r>
                      <a:r>
                        <a:rPr lang="en-GB" sz="900" spc="-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communities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40894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 engagement with key</a:t>
                      </a:r>
                      <a:r>
                        <a:rPr lang="en-GB" sz="900" spc="-2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intermediaries</a:t>
                      </a:r>
                      <a:r>
                        <a:rPr lang="en-GB" sz="900" spc="-4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GB" sz="900" spc="-4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agencies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40894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40894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Engagement through Social Media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Assessment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needs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6223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Developing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providing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r>
                        <a:rPr lang="en-GB" sz="900" spc="-2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Action Plans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Registration on programme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909955">
                        <a:lnSpc>
                          <a:spcPct val="2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Personal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development</a:t>
                      </a:r>
                      <a:r>
                        <a:rPr lang="en-GB" sz="900" spc="-2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Basic</a:t>
                      </a:r>
                      <a:r>
                        <a:rPr lang="en-GB" sz="9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Life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Skills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1117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Specialist Support e.g., debt/financial,</a:t>
                      </a:r>
                      <a:r>
                        <a:rPr lang="en-GB" sz="900" spc="-2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homelessness,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substance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misuse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etc.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Community Learning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7620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English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Speakers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GB" sz="9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Language</a:t>
                      </a:r>
                      <a:r>
                        <a:rPr lang="en-GB" sz="900" spc="-2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(ESOL)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Beginners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945" marR="19177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Identifying</a:t>
                      </a:r>
                      <a:r>
                        <a:rPr lang="en-GB" sz="9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pre-employment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en-GB" sz="900" spc="-2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requirements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459740">
                        <a:lnSpc>
                          <a:spcPct val="2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Employability Skills Training</a:t>
                      </a:r>
                      <a:r>
                        <a:rPr lang="en-GB" sz="900" spc="-2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Job Searching Strategies</a:t>
                      </a:r>
                      <a:r>
                        <a:rPr lang="en-GB" sz="9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Core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Skills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Mentoring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Career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Guidance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 marR="7302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Sector Specific</a:t>
                      </a:r>
                      <a:r>
                        <a:rPr lang="en-GB" sz="900" spc="-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Skills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Access to IT services for</a:t>
                      </a:r>
                      <a:r>
                        <a:rPr lang="en-GB" sz="9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Applications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Job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Searching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 marR="77216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 Placements</a:t>
                      </a:r>
                      <a:r>
                        <a:rPr lang="en-GB" sz="9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Enterprise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Awareness</a:t>
                      </a:r>
                      <a:r>
                        <a:rPr lang="en-GB" sz="900" spc="-2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Voluntary</a:t>
                      </a:r>
                      <a:r>
                        <a:rPr lang="en-GB" sz="9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73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5ED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Employer</a:t>
                      </a:r>
                      <a:r>
                        <a:rPr lang="en-GB" sz="900" spc="-2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Engagement</a:t>
                      </a:r>
                      <a:r>
                        <a:rPr lang="en-GB" sz="9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lang="en-GB" sz="9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 marR="198755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Addressing Employer</a:t>
                      </a:r>
                      <a:r>
                        <a:rPr lang="en-GB" sz="900" spc="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misconceptions</a:t>
                      </a:r>
                      <a:r>
                        <a:rPr lang="en-GB" sz="900" spc="-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GB" sz="9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</a:t>
                      </a:r>
                      <a:r>
                        <a:rPr lang="en-GB" sz="900" spc="-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 marR="97155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Innovative</a:t>
                      </a:r>
                      <a:r>
                        <a:rPr lang="en-GB" sz="9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approaches</a:t>
                      </a:r>
                      <a:r>
                        <a:rPr lang="en-GB" sz="900" spc="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lang="en-GB" sz="900" spc="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partnership</a:t>
                      </a:r>
                      <a:r>
                        <a:rPr lang="en-GB" sz="900" spc="-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en-GB" sz="900" spc="-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West Dunbartonshire</a:t>
                      </a:r>
                      <a:r>
                        <a:rPr lang="en-GB" sz="9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  City Region</a:t>
                      </a:r>
                      <a:r>
                        <a:rPr lang="en-GB" sz="900" spc="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businesses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 marR="30861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Effective</a:t>
                      </a:r>
                      <a:r>
                        <a:rPr lang="en-GB" sz="900" spc="-1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promotion</a:t>
                      </a:r>
                      <a:r>
                        <a:rPr lang="en-GB" sz="9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GB" sz="9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existing</a:t>
                      </a:r>
                      <a:r>
                        <a:rPr lang="en-GB" sz="900" spc="-2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incentives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 marR="30861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 marR="30861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Job Matching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675" marR="306705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2749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 to help Employee</a:t>
                      </a:r>
                      <a:r>
                        <a:rPr lang="en-GB" sz="900" spc="-2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retention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040" marR="3670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Client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tracking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GB" sz="9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ensure</a:t>
                      </a:r>
                      <a:r>
                        <a:rPr lang="en-GB" sz="900" spc="-2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sustained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040" marR="187325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Intermediate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market</a:t>
                      </a:r>
                      <a:r>
                        <a:rPr lang="en-GB" sz="900" spc="-2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initiatives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040" marR="24066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Initiatives</a:t>
                      </a:r>
                      <a:r>
                        <a:rPr lang="en-GB" sz="9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GB" sz="9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tackle</a:t>
                      </a:r>
                      <a:r>
                        <a:rPr lang="en-GB" sz="9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r>
                        <a:rPr lang="en-GB" sz="900" spc="-2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poverty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0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Up-skilling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9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r>
                        <a:rPr lang="en-GB" sz="9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Childcare</a:t>
                      </a:r>
                      <a:r>
                        <a:rPr lang="en-GB" sz="9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20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04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BB63D2-733C-4A89-A747-A844A9F5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6" y="278535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Stage 4 and Stage 5 Provision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657FA3-1DAD-4DEF-8D89-C5835B9D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8" y="1732076"/>
            <a:ext cx="11772900" cy="565269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006652"/>
                </a:solidFill>
                <a:highlight>
                  <a:srgbClr val="FFFFFF"/>
                </a:highlight>
                <a:latin typeface="Segoe UI semibold" panose="020B0702040204020203" pitchFamily="34" charset="0"/>
              </a:rPr>
              <a:t>Stage 4 and Stage 5 provision</a:t>
            </a:r>
            <a:r>
              <a:rPr lang="en-GB" dirty="0"/>
              <a:t> – Employment Hubs for those with barriers to employment.</a:t>
            </a:r>
          </a:p>
          <a:p>
            <a:pPr marL="0" indent="0">
              <a:buNone/>
            </a:pPr>
            <a:r>
              <a:rPr lang="en-GB" dirty="0"/>
              <a:t>People attending the Hubs could access the following services:</a:t>
            </a:r>
          </a:p>
          <a:p>
            <a:r>
              <a:rPr lang="en-GB" dirty="0"/>
              <a:t>CV development</a:t>
            </a:r>
          </a:p>
          <a:p>
            <a:r>
              <a:rPr lang="en-GB" dirty="0"/>
              <a:t>Interview Prep – including personal presentation, group interviews, mock interviews</a:t>
            </a:r>
          </a:p>
          <a:p>
            <a:r>
              <a:rPr lang="en-GB" dirty="0"/>
              <a:t>Employer Engagement and job matching activity</a:t>
            </a:r>
          </a:p>
          <a:p>
            <a:r>
              <a:rPr lang="en-GB" dirty="0"/>
              <a:t>Application forms, cover letters</a:t>
            </a:r>
          </a:p>
          <a:p>
            <a:r>
              <a:rPr lang="en-GB" dirty="0"/>
              <a:t>Work Placements</a:t>
            </a:r>
          </a:p>
          <a:p>
            <a:r>
              <a:rPr lang="en-GB" dirty="0"/>
              <a:t>Better off calculations</a:t>
            </a:r>
          </a:p>
          <a:p>
            <a:r>
              <a:rPr lang="en-GB" dirty="0"/>
              <a:t>In work support for those requiring continued support to sustain employment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61560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13025-74FF-4298-9AC1-3B260447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Application Form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44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0A3FF-F162-42DD-AA19-099DEC11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</a:rPr>
              <a:t>Grant Payment Process</a:t>
            </a:r>
            <a:br>
              <a:rPr lang="en-GB" sz="4000" b="1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T&amp;Cs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59B414-BE71-4227-AB44-033D3CC42B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01862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00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B5561-0BFE-4024-9D4C-0ED034677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Q&amp;As</a:t>
            </a:r>
          </a:p>
        </p:txBody>
      </p:sp>
    </p:spTree>
    <p:extLst>
      <p:ext uri="{BB962C8B-B14F-4D97-AF65-F5344CB8AC3E}">
        <p14:creationId xmlns:p14="http://schemas.microsoft.com/office/powerpoint/2010/main" val="3269806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647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Segoe UI semibold</vt:lpstr>
      <vt:lpstr>Times New Roman</vt:lpstr>
      <vt:lpstr>Office Theme</vt:lpstr>
      <vt:lpstr>1_Office Theme</vt:lpstr>
      <vt:lpstr>Priority Groups</vt:lpstr>
      <vt:lpstr>Our Grant Outcomes and Principles </vt:lpstr>
      <vt:lpstr>Our Grant Outcomes and Principles </vt:lpstr>
      <vt:lpstr>Tackling Child Poverty </vt:lpstr>
      <vt:lpstr>What Type of Provision Are We Looking For?</vt:lpstr>
      <vt:lpstr>Stage 4 and Stage 5 Provision</vt:lpstr>
      <vt:lpstr>The Application Form </vt:lpstr>
      <vt:lpstr>Grant Payment Process T&amp;Cs</vt:lpstr>
      <vt:lpstr>Q&amp;As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McIntosh</dc:creator>
  <cp:lastModifiedBy>Clare Henry</cp:lastModifiedBy>
  <cp:revision>29</cp:revision>
  <dcterms:created xsi:type="dcterms:W3CDTF">2021-09-29T16:06:01Z</dcterms:created>
  <dcterms:modified xsi:type="dcterms:W3CDTF">2024-07-10T09:34:19Z</dcterms:modified>
</cp:coreProperties>
</file>